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3_9669AB9D.xml" ContentType="application/vnd.ms-powerpoint.comments+xml"/>
  <Override PartName="/ppt/comments/modernComment_105_6023BF0F.xml" ContentType="application/vnd.ms-powerpoint.comments+xml"/>
  <Override PartName="/ppt/comments/modernComment_101_421EA5D.xml" ContentType="application/vnd.ms-powerpoint.comments+xml"/>
  <Override PartName="/ppt/comments/modernComment_102_A6D4F4E3.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56" r:id="rId2"/>
    <p:sldId id="259" r:id="rId3"/>
    <p:sldId id="261" r:id="rId4"/>
    <p:sldId id="257" r:id="rId5"/>
    <p:sldId id="258"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D18C019-EB8C-2D24-FC57-1D71A390065E}" name="Kate Edgar" initials="KE" userId="S::20kie@queensu.ca::548fe411-e0e0-4e8a-a9bc-10c92b865fcf" providerId="AD"/>
  <p188:author id="{812C35C9-77C2-BEBA-0D84-2617F0EBC9E6}" name="Alan Teng" initials="AT" userId="S::21at45@queensu.ca::d4936074-535d-45dc-860f-16a8e3b08d3b"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5E70C3-FA38-4CAB-A12F-9EAE1BFF7B01}" v="455" dt="2022-09-26T16:57:03.135"/>
    <p1510:client id="{28AD62D1-38D9-88AD-E5B7-BF2ECF505DB7}" v="359" dt="2022-09-30T03:16:08.886"/>
    <p1510:client id="{33F01173-8ABA-C14D-1686-C389F7614A98}" v="30" dt="2022-09-30T19:11:12.528"/>
    <p1510:client id="{3DB60B45-C327-CDDA-F852-CDB86EE38B9D}" v="166" dt="2022-09-30T15:38:42.261"/>
    <p1510:client id="{65F82D72-F14E-5C55-3251-C7844B14C555}" v="6" dt="2022-09-29T01:34:49.306"/>
    <p1510:client id="{8214FD89-1591-F744-720E-AF562478B6AB}" v="223" dt="2022-09-29T23:55:27.032"/>
    <p1510:client id="{9A9E5B22-CF0E-DBE2-652A-971DA3A933B5}" v="1237" dt="2022-09-30T04:05:02.422"/>
    <p1510:client id="{A818CD9B-E0D1-A706-056A-ED6C383962FB}" v="323" dt="2022-09-26T16:53:09.445"/>
    <p1510:client id="{AA9A04A0-2F12-1C0E-CDCC-8BBA65034948}" v="733" dt="2022-09-28T16:16:55.226"/>
    <p1510:client id="{BA3AD3BC-89EF-A5AF-F798-27A082E4A08B}" v="429" dt="2022-09-30T03:50:07.870"/>
    <p1510:client id="{D6A2BB65-D23B-EA96-1F13-4F4A9625E18C}" v="111" dt="2022-09-30T02:12:30.383"/>
    <p1510:client id="{E9821CDB-B2A6-F26C-8426-826BAD6A90BC}" v="83" dt="2022-09-26T16:40:57.5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omments/modernComment_101_421EA5D.xml><?xml version="1.0" encoding="utf-8"?>
<p188:cmLst xmlns:a="http://schemas.openxmlformats.org/drawingml/2006/main" xmlns:r="http://schemas.openxmlformats.org/officeDocument/2006/relationships" xmlns:p188="http://schemas.microsoft.com/office/powerpoint/2018/8/main">
  <p188:cm id="{6212E414-A96E-49A5-9790-9D9B7DBF5D72}" authorId="{812C35C9-77C2-BEBA-0D84-2617F0EBC9E6}" created="2022-09-30T02:10:55.303">
    <ac:deMkLst xmlns:ac="http://schemas.microsoft.com/office/drawing/2013/main/command">
      <pc:docMk xmlns:pc="http://schemas.microsoft.com/office/powerpoint/2013/main/command"/>
      <pc:sldMk xmlns:pc="http://schemas.microsoft.com/office/powerpoint/2013/main/command" cId="69331549" sldId="257"/>
      <ac:spMk id="3" creationId="{811BA05F-0174-4C38-A669-1DB162EF7633}"/>
    </ac:deMkLst>
    <p188:replyLst>
      <p188:reply id="{2AAB2FFA-15DD-484E-9CDC-EE8B5A210E10}" authorId="{DD18C019-EB8C-2D24-FC57-1D71A390065E}" created="2022-09-30T02:50:55.261">
        <p188:txBody>
          <a:bodyPr/>
          <a:lstStyle/>
          <a:p>
            <a:r>
              <a:rPr lang="en-US"/>
              <a:t>This is modelling a case in which the player lands on an empty pit on their side of the board and collects all of the seeds from the parallel pit on the opponent's side</a:t>
            </a:r>
          </a:p>
        </p188:txBody>
      </p188:reply>
    </p188:replyLst>
    <p188:txBody>
      <a:bodyPr/>
      <a:lstStyle/>
      <a:p>
        <a:r>
          <a:rPr lang="en-US"/>
          <a:t>Just want to clarify, what do you mean by handle pick up sizes larger than a full round?</a:t>
        </a:r>
      </a:p>
    </p188:txBody>
  </p188:cm>
</p188:cmLst>
</file>

<file path=ppt/comments/modernComment_102_A6D4F4E3.xml><?xml version="1.0" encoding="utf-8"?>
<p188:cmLst xmlns:a="http://schemas.openxmlformats.org/drawingml/2006/main" xmlns:r="http://schemas.openxmlformats.org/officeDocument/2006/relationships" xmlns:p188="http://schemas.microsoft.com/office/powerpoint/2018/8/main">
  <p188:cm id="{59AD4EEB-E24A-428C-8BF0-2B4F5DD6155B}" authorId="{812C35C9-77C2-BEBA-0D84-2617F0EBC9E6}" created="2022-09-30T02:12:30.383">
    <pc:sldMkLst xmlns:pc="http://schemas.microsoft.com/office/powerpoint/2013/main/command">
      <pc:docMk/>
      <pc:sldMk cId="2798974179" sldId="258"/>
    </pc:sldMkLst>
    <p188:replyLst>
      <p188:reply id="{2C73ABB9-F578-4676-A519-167F4B9AE09C}" authorId="{DD18C019-EB8C-2D24-FC57-1D71A390065E}" created="2022-09-30T02:49:04.638">
        <p188:txBody>
          <a:bodyPr/>
          <a:lstStyle/>
          <a:p>
            <a:r>
              <a:rPr lang="en-US"/>
              <a:t>Store A is the player's bank and store B is the opponent's bank. I'll rename these for clarity</a:t>
            </a:r>
          </a:p>
        </p188:txBody>
      </p188:reply>
      <p188:reply id="{1C3D75A8-9D29-4F87-8D34-147FE73BC086}" authorId="{812C35C9-77C2-BEBA-0D84-2617F0EBC9E6}" created="2022-09-30T03:38:05.159">
        <p188:txBody>
          <a:bodyPr/>
          <a:lstStyle/>
          <a:p>
            <a:r>
              <a:rPr lang="en-US"/>
              <a:t>honestly don't think we need seed securing</a:t>
            </a:r>
          </a:p>
        </p188:txBody>
      </p188:reply>
      <p188:reply id="{FAA5CDDC-D593-4FF5-8C21-31F7C1016566}" authorId="{812C35C9-77C2-BEBA-0D84-2617F0EBC9E6}" created="2022-09-30T03:38:14.502">
        <p188:txBody>
          <a:bodyPr/>
          <a:lstStyle/>
          <a:p>
            <a:r>
              <a:rPr lang="en-US"/>
              <a:t>or well the logic of it</a:t>
            </a:r>
          </a:p>
        </p188:txBody>
      </p188:reply>
      <p188:reply id="{76B24675-DADA-40D5-BDFB-8A64F82CB036}" authorId="{DD18C019-EB8C-2D24-FC57-1D71A390065E}" created="2022-09-30T03:42:36.906">
        <p188:txBody>
          <a:bodyPr/>
          <a:lstStyle/>
          <a:p>
            <a:r>
              <a:rPr lang="en-US"/>
              <a:t>agreed</a:t>
            </a:r>
          </a:p>
        </p188:txBody>
      </p188:reply>
      <p188:reply id="{432858DE-5054-468B-9A70-E47713ED11DB}" authorId="{DD18C019-EB8C-2D24-FC57-1D71A390065E}" created="2022-09-30T03:43:49.608">
        <p188:txBody>
          <a:bodyPr/>
          <a:lstStyle/>
          <a:p>
            <a:r>
              <a:rPr lang="en-US"/>
              <a:t>since it's only a single step model, it doesn't change anything</a:t>
            </a:r>
          </a:p>
        </p188:txBody>
      </p188:reply>
    </p188:replyLst>
    <p188:txBody>
      <a:bodyPr/>
      <a:lstStyle/>
      <a:p>
        <a:r>
          <a:rPr lang="en-US"/>
          <a:t>Clarifying again, what is store A and store B?</a:t>
        </a:r>
      </a:p>
    </p188:txBody>
  </p188:cm>
</p188:cmLst>
</file>

<file path=ppt/comments/modernComment_103_9669AB9D.xml><?xml version="1.0" encoding="utf-8"?>
<p188:cmLst xmlns:a="http://schemas.openxmlformats.org/drawingml/2006/main" xmlns:r="http://schemas.openxmlformats.org/officeDocument/2006/relationships" xmlns:p188="http://schemas.microsoft.com/office/powerpoint/2018/8/main">
  <p188:cm id="{86F14974-FAFD-4AC0-B9E2-B467353B2F6C}" authorId="{812C35C9-77C2-BEBA-0D84-2617F0EBC9E6}" status="resolved" created="2022-09-30T02:09:37.943" complete="100000">
    <ac:deMkLst xmlns:ac="http://schemas.microsoft.com/office/drawing/2013/main/command">
      <pc:docMk xmlns:pc="http://schemas.microsoft.com/office/powerpoint/2013/main/command"/>
      <pc:sldMk xmlns:pc="http://schemas.microsoft.com/office/powerpoint/2013/main/command" cId="2523507613" sldId="259"/>
      <ac:spMk id="3" creationId="{F760E851-95D4-48AE-91BF-1D36871AD9FD}"/>
    </ac:deMkLst>
    <p188:txBody>
      <a:bodyPr/>
      <a:lstStyle/>
      <a:p>
        <a:r>
          <a:rPr lang="en-US"/>
          <a:t>Just clarifying the rules a bit.</a:t>
        </a:r>
      </a:p>
    </p188:txBody>
  </p188:cm>
</p188:cmLst>
</file>

<file path=ppt/comments/modernComment_105_6023BF0F.xml><?xml version="1.0" encoding="utf-8"?>
<p188:cmLst xmlns:a="http://schemas.openxmlformats.org/drawingml/2006/main" xmlns:r="http://schemas.openxmlformats.org/officeDocument/2006/relationships" xmlns:p188="http://schemas.microsoft.com/office/powerpoint/2018/8/main">
  <p188:cm id="{FCB14E6A-2012-4235-8650-9B65B7846C3C}" authorId="{DD18C019-EB8C-2D24-FC57-1D71A390065E}" status="resolved" created="2022-09-30T03:22:01.638" complete="100000">
    <ac:deMkLst xmlns:ac="http://schemas.microsoft.com/office/drawing/2013/main/command">
      <pc:docMk xmlns:pc="http://schemas.microsoft.com/office/powerpoint/2013/main/command"/>
      <pc:sldMk xmlns:pc="http://schemas.microsoft.com/office/powerpoint/2013/main/command" cId="1612955407" sldId="261"/>
      <ac:spMk id="3" creationId="{F760E851-95D4-48AE-91BF-1D36871AD9FD}"/>
    </ac:deMkLst>
    <p188:replyLst>
      <p188:reply id="{9B7199B1-3417-4837-8519-CBA920FAA80F}" authorId="{812C35C9-77C2-BEBA-0D84-2617F0EBC9E6}" created="2022-09-30T03:24:17.868">
        <p188:txBody>
          <a:bodyPr/>
          <a:lstStyle/>
          <a:p>
            <a:r>
              <a:rPr lang="en-US"/>
              <a:t>I mean he did suggest having it single step, so I assume it is the complexity he is looking for.</a:t>
            </a:r>
          </a:p>
        </p188:txBody>
      </p188:reply>
    </p188:replyLst>
    <p188:txBody>
      <a:bodyPr/>
      <a:lstStyle/>
      <a:p>
        <a:r>
          <a:rPr lang="en-US"/>
          <a:t>Does this make sense? I'm not sure if this is the complexity he's looking for</a:t>
        </a:r>
      </a:p>
    </p188:txBody>
  </p188:cm>
</p188:cmLst>
</file>

<file path=ppt/media/image1.jpeg>
</file>

<file path=ppt/media/image2.png>
</file>

<file path=ppt/media/image3.jpeg>
</file>

<file path=ppt/media/image4.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9/30/2022</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6303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9/30/2022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36026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9/30/2022</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99810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9/30/2022</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139710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9/30/2022</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18890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9/30/2022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82029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9/30/2022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22988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9/30/2022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857956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5046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9/30/2022</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923744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9/30/2022</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004082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9/30/2022</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9264077"/>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hf sldNum="0" hdr="0" ftr="0" dt="0"/>
  <p:txStyles>
    <p:titleStyle>
      <a:lvl1pPr algn="l" defTabSz="457200" rtl="0" eaLnBrk="1" latinLnBrk="0" hangingPunct="1">
        <a:lnSpc>
          <a:spcPct val="100000"/>
        </a:lnSpc>
        <a:spcBef>
          <a:spcPct val="0"/>
        </a:spcBef>
        <a:buNone/>
        <a:defRPr sz="2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microsoft.com/office/2018/10/relationships/comments" Target="../comments/modernComment_103_9669AB9D.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microsoft.com/office/2018/10/relationships/comments" Target="../comments/modernComment_105_6023BF0F.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microsoft.com/office/2018/10/relationships/comments" Target="../comments/modernComment_101_421EA5D.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microsoft.com/office/2018/10/relationships/comments" Target="../comments/modernComment_102_A6D4F4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3">
            <a:extLst>
              <a:ext uri="{FF2B5EF4-FFF2-40B4-BE49-F238E27FC236}">
                <a16:creationId xmlns:a16="http://schemas.microsoft.com/office/drawing/2014/main" id="{B6F23470-A439-4C05-8318-1C6F8D8D5F91}"/>
              </a:ext>
            </a:extLst>
          </p:cNvPr>
          <p:cNvPicPr>
            <a:picLocks noChangeAspect="1"/>
          </p:cNvPicPr>
          <p:nvPr/>
        </p:nvPicPr>
        <p:blipFill rotWithShape="1">
          <a:blip r:embed="rId4"/>
          <a:srcRect t="6422" b="9308"/>
          <a:stretch/>
        </p:blipFill>
        <p:spPr>
          <a:xfrm>
            <a:off x="20" y="-165360"/>
            <a:ext cx="12191980" cy="6857990"/>
          </a:xfrm>
          <a:prstGeom prst="rect">
            <a:avLst/>
          </a:prstGeom>
        </p:spPr>
      </p:pic>
      <p:sp>
        <p:nvSpPr>
          <p:cNvPr id="2" name="Title 1">
            <a:extLst>
              <a:ext uri="{FF2B5EF4-FFF2-40B4-BE49-F238E27FC236}">
                <a16:creationId xmlns:a16="http://schemas.microsoft.com/office/drawing/2014/main" id="{849CA8FE-17DC-43A9-83E5-D24CDA9FA6A8}"/>
              </a:ext>
            </a:extLst>
          </p:cNvPr>
          <p:cNvSpPr>
            <a:spLocks noGrp="1"/>
          </p:cNvSpPr>
          <p:nvPr>
            <p:ph type="ctrTitle"/>
          </p:nvPr>
        </p:nvSpPr>
        <p:spPr>
          <a:xfrm>
            <a:off x="609599" y="4572000"/>
            <a:ext cx="10965141" cy="895244"/>
          </a:xfrm>
          <a:solidFill>
            <a:schemeClr val="tx2"/>
          </a:solidFill>
        </p:spPr>
        <p:txBody>
          <a:bodyPr>
            <a:normAutofit/>
          </a:bodyPr>
          <a:lstStyle/>
          <a:p>
            <a:r>
              <a:rPr lang="en-US" sz="4000">
                <a:solidFill>
                  <a:schemeClr val="bg1"/>
                </a:solidFill>
              </a:rPr>
              <a:t>Group 14: Mancala Logic Model</a:t>
            </a:r>
            <a:endParaRPr lang="en-CA" sz="4000">
              <a:solidFill>
                <a:schemeClr val="bg1"/>
              </a:solidFill>
            </a:endParaRPr>
          </a:p>
        </p:txBody>
      </p:sp>
      <p:sp>
        <p:nvSpPr>
          <p:cNvPr id="3" name="Subtitle 2">
            <a:extLst>
              <a:ext uri="{FF2B5EF4-FFF2-40B4-BE49-F238E27FC236}">
                <a16:creationId xmlns:a16="http://schemas.microsoft.com/office/drawing/2014/main" id="{ACF47D94-A056-45D1-B854-B40148882AB7}"/>
              </a:ext>
            </a:extLst>
          </p:cNvPr>
          <p:cNvSpPr>
            <a:spLocks noGrp="1"/>
          </p:cNvSpPr>
          <p:nvPr>
            <p:ph type="subTitle" idx="1"/>
          </p:nvPr>
        </p:nvSpPr>
        <p:spPr>
          <a:xfrm>
            <a:off x="609598" y="5504576"/>
            <a:ext cx="10965142" cy="447491"/>
          </a:xfrm>
          <a:solidFill>
            <a:schemeClr val="tx1">
              <a:lumMod val="50000"/>
              <a:lumOff val="50000"/>
            </a:schemeClr>
          </a:solidFill>
        </p:spPr>
        <p:txBody>
          <a:bodyPr>
            <a:normAutofit/>
          </a:bodyPr>
          <a:lstStyle/>
          <a:p>
            <a:r>
              <a:rPr lang="en-US">
                <a:solidFill>
                  <a:schemeClr val="bg1"/>
                </a:solidFill>
              </a:rPr>
              <a:t>Alan Teng, Amy Brons, Dan Munteanu, Kate </a:t>
            </a:r>
            <a:r>
              <a:rPr lang="en-US" err="1">
                <a:solidFill>
                  <a:schemeClr val="bg1"/>
                </a:solidFill>
              </a:rPr>
              <a:t>EDgar</a:t>
            </a:r>
            <a:r>
              <a:rPr lang="en-US">
                <a:solidFill>
                  <a:schemeClr val="bg1"/>
                </a:solidFill>
              </a:rPr>
              <a:t> </a:t>
            </a:r>
          </a:p>
        </p:txBody>
      </p:sp>
      <p:pic>
        <p:nvPicPr>
          <p:cNvPr id="5" name="Slide 1 -19seconds">
            <a:hlinkClick r:id="" action="ppaction://media"/>
            <a:extLst>
              <a:ext uri="{FF2B5EF4-FFF2-40B4-BE49-F238E27FC236}">
                <a16:creationId xmlns:a16="http://schemas.microsoft.com/office/drawing/2014/main" id="{C64E8BE2-4ABF-D9DA-4DA4-2C10C342ED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6653" y="561505"/>
            <a:ext cx="730250" cy="730250"/>
          </a:xfrm>
          <a:prstGeom prst="rect">
            <a:avLst/>
          </a:prstGeom>
        </p:spPr>
      </p:pic>
    </p:spTree>
    <p:extLst>
      <p:ext uri="{BB962C8B-B14F-4D97-AF65-F5344CB8AC3E}">
        <p14:creationId xmlns:p14="http://schemas.microsoft.com/office/powerpoint/2010/main" val="25681856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D5FD8-F3D9-4A37-9FBF-C3AE5642F297}"/>
              </a:ext>
            </a:extLst>
          </p:cNvPr>
          <p:cNvSpPr>
            <a:spLocks noGrp="1"/>
          </p:cNvSpPr>
          <p:nvPr>
            <p:ph type="title"/>
          </p:nvPr>
        </p:nvSpPr>
        <p:spPr/>
        <p:txBody>
          <a:bodyPr/>
          <a:lstStyle/>
          <a:p>
            <a:r>
              <a:rPr lang="en-US"/>
              <a:t>Summary</a:t>
            </a:r>
            <a:endParaRPr lang="en-CA"/>
          </a:p>
        </p:txBody>
      </p:sp>
      <p:sp>
        <p:nvSpPr>
          <p:cNvPr id="3" name="Content Placeholder 2">
            <a:extLst>
              <a:ext uri="{FF2B5EF4-FFF2-40B4-BE49-F238E27FC236}">
                <a16:creationId xmlns:a16="http://schemas.microsoft.com/office/drawing/2014/main" id="{F760E851-95D4-48AE-91BF-1D36871AD9FD}"/>
              </a:ext>
            </a:extLst>
          </p:cNvPr>
          <p:cNvSpPr>
            <a:spLocks noGrp="1"/>
          </p:cNvSpPr>
          <p:nvPr>
            <p:ph idx="1"/>
          </p:nvPr>
        </p:nvSpPr>
        <p:spPr>
          <a:xfrm>
            <a:off x="581193" y="2340864"/>
            <a:ext cx="6725130" cy="3634486"/>
          </a:xfrm>
        </p:spPr>
        <p:txBody>
          <a:bodyPr/>
          <a:lstStyle/>
          <a:p>
            <a:pPr marL="0" indent="0">
              <a:buNone/>
            </a:pPr>
            <a:r>
              <a:rPr lang="en-US"/>
              <a:t>For this modeling project, we have decided to break down the game Mancala. This game is a two-player, turn-based strategy game where opponents attempt to gather as many stone as they can. The game begins with a certain number of seeds at each pocket it and players can only move the seeds on their side of the board. As it progresses, players will have the opportunity to secure the seeds in their own store. The goal of the game is to have the most seeds stored.</a:t>
            </a:r>
          </a:p>
          <a:p>
            <a:pPr marL="0" indent="0">
              <a:buNone/>
            </a:pPr>
            <a:endParaRPr lang="en-US"/>
          </a:p>
          <a:p>
            <a:pPr marL="0" indent="0">
              <a:buNone/>
            </a:pPr>
            <a:r>
              <a:rPr lang="en-CA" sz="1000"/>
              <a:t>Image from: </a:t>
            </a:r>
            <a:r>
              <a:rPr lang="en-CA" sz="1000">
                <a:ea typeface="+mn-lt"/>
                <a:cs typeface="+mn-lt"/>
              </a:rPr>
              <a:t>https://www.thesprucecrafts.com/mancala-411837</a:t>
            </a:r>
            <a:endParaRPr lang="en-US" sz="1000">
              <a:ea typeface="+mn-lt"/>
              <a:cs typeface="+mn-lt"/>
            </a:endParaRPr>
          </a:p>
        </p:txBody>
      </p:sp>
      <p:pic>
        <p:nvPicPr>
          <p:cNvPr id="4" name="Picture 4" descr="A picture containing floor&#10;&#10;Description automatically generated">
            <a:extLst>
              <a:ext uri="{FF2B5EF4-FFF2-40B4-BE49-F238E27FC236}">
                <a16:creationId xmlns:a16="http://schemas.microsoft.com/office/drawing/2014/main" id="{E96DA191-325E-3879-41C5-20BF3BE813D2}"/>
              </a:ext>
            </a:extLst>
          </p:cNvPr>
          <p:cNvPicPr>
            <a:picLocks noChangeAspect="1"/>
          </p:cNvPicPr>
          <p:nvPr/>
        </p:nvPicPr>
        <p:blipFill>
          <a:blip r:embed="rId5"/>
          <a:stretch>
            <a:fillRect/>
          </a:stretch>
        </p:blipFill>
        <p:spPr>
          <a:xfrm>
            <a:off x="7629643" y="2231517"/>
            <a:ext cx="3823397" cy="2532184"/>
          </a:xfrm>
          <a:prstGeom prst="rect">
            <a:avLst/>
          </a:prstGeom>
        </p:spPr>
      </p:pic>
      <p:pic>
        <p:nvPicPr>
          <p:cNvPr id="6" name="Slide 2- 36seconds">
            <a:hlinkClick r:id="" action="ppaction://media"/>
            <a:extLst>
              <a:ext uri="{FF2B5EF4-FFF2-40B4-BE49-F238E27FC236}">
                <a16:creationId xmlns:a16="http://schemas.microsoft.com/office/drawing/2014/main" id="{23C59848-DADA-5FF9-3B97-6190B614DC3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039468" y="1220023"/>
            <a:ext cx="730250" cy="730250"/>
          </a:xfrm>
          <a:prstGeom prst="rect">
            <a:avLst/>
          </a:prstGeom>
        </p:spPr>
      </p:pic>
    </p:spTree>
    <p:extLst>
      <p:ext uri="{BB962C8B-B14F-4D97-AF65-F5344CB8AC3E}">
        <p14:creationId xmlns:p14="http://schemas.microsoft.com/office/powerpoint/2010/main" val="25235076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extLst>
    <p:ext uri="{6950BFC3-D8DA-4A85-94F7-54DA5524770B}">
      <p188:commentRel xmlns:p188="http://schemas.microsoft.com/office/powerpoint/2018/8/main" r:id="rId4"/>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D5FD8-F3D9-4A37-9FBF-C3AE5642F297}"/>
              </a:ext>
            </a:extLst>
          </p:cNvPr>
          <p:cNvSpPr>
            <a:spLocks noGrp="1"/>
          </p:cNvSpPr>
          <p:nvPr>
            <p:ph type="title"/>
          </p:nvPr>
        </p:nvSpPr>
        <p:spPr/>
        <p:txBody>
          <a:bodyPr/>
          <a:lstStyle/>
          <a:p>
            <a:r>
              <a:rPr lang="en-US"/>
              <a:t>Our model</a:t>
            </a:r>
            <a:endParaRPr lang="en-CA"/>
          </a:p>
        </p:txBody>
      </p:sp>
      <p:sp>
        <p:nvSpPr>
          <p:cNvPr id="3" name="Content Placeholder 2">
            <a:extLst>
              <a:ext uri="{FF2B5EF4-FFF2-40B4-BE49-F238E27FC236}">
                <a16:creationId xmlns:a16="http://schemas.microsoft.com/office/drawing/2014/main" id="{F760E851-95D4-48AE-91BF-1D36871AD9FD}"/>
              </a:ext>
            </a:extLst>
          </p:cNvPr>
          <p:cNvSpPr>
            <a:spLocks noGrp="1"/>
          </p:cNvSpPr>
          <p:nvPr>
            <p:ph idx="1"/>
          </p:nvPr>
        </p:nvSpPr>
        <p:spPr>
          <a:xfrm>
            <a:off x="581193" y="2103357"/>
            <a:ext cx="6725130" cy="3634486"/>
          </a:xfrm>
        </p:spPr>
        <p:txBody>
          <a:bodyPr/>
          <a:lstStyle/>
          <a:p>
            <a:pPr marL="0" indent="0">
              <a:buNone/>
            </a:pPr>
            <a:r>
              <a:rPr lang="en-US"/>
              <a:t>Since Mancala is quite complex, we've decided to model a simplified, single step version. The player will select a pocket and the program will appropriately distribute the seeds throughout the board and determine if the player goes again or if it is the opponent's turn.</a:t>
            </a:r>
          </a:p>
          <a:p>
            <a:pPr marL="0" indent="0">
              <a:buNone/>
            </a:pPr>
            <a:endParaRPr lang="en-US"/>
          </a:p>
          <a:p>
            <a:pPr marL="0" indent="0">
              <a:buNone/>
            </a:pPr>
            <a:endParaRPr lang="en-US"/>
          </a:p>
          <a:p>
            <a:pPr marL="0" indent="0">
              <a:buNone/>
            </a:pPr>
            <a:r>
              <a:rPr lang="en-CA" sz="1000"/>
              <a:t>Image from</a:t>
            </a:r>
            <a:r>
              <a:rPr lang="en-CA" sz="1000">
                <a:ea typeface="+mn-lt"/>
                <a:cs typeface="+mn-lt"/>
              </a:rPr>
              <a:t>: https://www.ymimports.com/pages/how-to-play-mancala</a:t>
            </a:r>
          </a:p>
        </p:txBody>
      </p:sp>
      <p:pic>
        <p:nvPicPr>
          <p:cNvPr id="6" name="Picture 6" descr="Graphical user interface, application&#10;&#10;Description automatically generated">
            <a:extLst>
              <a:ext uri="{FF2B5EF4-FFF2-40B4-BE49-F238E27FC236}">
                <a16:creationId xmlns:a16="http://schemas.microsoft.com/office/drawing/2014/main" id="{252D0B73-432C-8E6B-2576-81F1C74493C9}"/>
              </a:ext>
            </a:extLst>
          </p:cNvPr>
          <p:cNvPicPr>
            <a:picLocks noChangeAspect="1"/>
          </p:cNvPicPr>
          <p:nvPr/>
        </p:nvPicPr>
        <p:blipFill>
          <a:blip r:embed="rId5"/>
          <a:stretch>
            <a:fillRect/>
          </a:stretch>
        </p:blipFill>
        <p:spPr>
          <a:xfrm>
            <a:off x="7308056" y="2470499"/>
            <a:ext cx="4791073" cy="2238469"/>
          </a:xfrm>
          <a:prstGeom prst="rect">
            <a:avLst/>
          </a:prstGeom>
        </p:spPr>
      </p:pic>
      <p:pic>
        <p:nvPicPr>
          <p:cNvPr id="5" name="Slide 3- 32 seconds">
            <a:hlinkClick r:id="" action="ppaction://media"/>
            <a:extLst>
              <a:ext uri="{FF2B5EF4-FFF2-40B4-BE49-F238E27FC236}">
                <a16:creationId xmlns:a16="http://schemas.microsoft.com/office/drawing/2014/main" id="{1F97201C-409D-171F-5C42-ADB79B0C3E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133542" y="1163579"/>
            <a:ext cx="730250" cy="730250"/>
          </a:xfrm>
          <a:prstGeom prst="rect">
            <a:avLst/>
          </a:prstGeom>
        </p:spPr>
      </p:pic>
    </p:spTree>
    <p:extLst>
      <p:ext uri="{BB962C8B-B14F-4D97-AF65-F5344CB8AC3E}">
        <p14:creationId xmlns:p14="http://schemas.microsoft.com/office/powerpoint/2010/main" val="16129554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extLst>
    <p:ext uri="{6950BFC3-D8DA-4A85-94F7-54DA5524770B}">
      <p188:commentRel xmlns:p188="http://schemas.microsoft.com/office/powerpoint/2018/8/main" r:id="rId4"/>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F0AB-A3EC-4509-897B-492633C476DA}"/>
              </a:ext>
            </a:extLst>
          </p:cNvPr>
          <p:cNvSpPr>
            <a:spLocks noGrp="1"/>
          </p:cNvSpPr>
          <p:nvPr>
            <p:ph type="title"/>
          </p:nvPr>
        </p:nvSpPr>
        <p:spPr/>
        <p:txBody>
          <a:bodyPr/>
          <a:lstStyle/>
          <a:p>
            <a:r>
              <a:rPr lang="en-US"/>
              <a:t>Propositions</a:t>
            </a:r>
            <a:endParaRPr lang="en-CA"/>
          </a:p>
        </p:txBody>
      </p:sp>
      <p:sp>
        <p:nvSpPr>
          <p:cNvPr id="3" name="Content Placeholder 2">
            <a:extLst>
              <a:ext uri="{FF2B5EF4-FFF2-40B4-BE49-F238E27FC236}">
                <a16:creationId xmlns:a16="http://schemas.microsoft.com/office/drawing/2014/main" id="{811BA05F-0174-4C38-A669-1DB162EF7633}"/>
              </a:ext>
            </a:extLst>
          </p:cNvPr>
          <p:cNvSpPr>
            <a:spLocks noGrp="1"/>
          </p:cNvSpPr>
          <p:nvPr>
            <p:ph idx="1"/>
          </p:nvPr>
        </p:nvSpPr>
        <p:spPr>
          <a:xfrm>
            <a:off x="803041" y="1376307"/>
            <a:ext cx="11029615" cy="4774015"/>
          </a:xfrm>
        </p:spPr>
        <p:txBody>
          <a:bodyPr vert="horz" lIns="91440" tIns="45720" rIns="91440" bIns="45720" rtlCol="0" anchor="ctr">
            <a:noAutofit/>
          </a:bodyPr>
          <a:lstStyle/>
          <a:p>
            <a:pPr marL="0" indent="0">
              <a:buNone/>
            </a:pPr>
            <a:endParaRPr lang="en-US" sz="1600"/>
          </a:p>
          <a:p>
            <a:pPr marL="305435" indent="-305435"/>
            <a:endParaRPr lang="en-US" sz="1600"/>
          </a:p>
          <a:p>
            <a:pPr marL="305435" indent="-305435"/>
            <a:r>
              <a:rPr lang="en-US" dirty="0"/>
              <a:t>Starting position</a:t>
            </a:r>
          </a:p>
          <a:p>
            <a:pPr marL="629920" lvl="1" indent="-305435"/>
            <a:r>
              <a:rPr lang="en-US" dirty="0" err="1">
                <a:ea typeface="+mn-lt"/>
                <a:cs typeface="+mn-lt"/>
              </a:rPr>
              <a:t>X</a:t>
            </a:r>
            <a:r>
              <a:rPr lang="en-US" baseline="-25000" dirty="0" err="1">
                <a:ea typeface="+mn-lt"/>
                <a:cs typeface="+mn-lt"/>
              </a:rPr>
              <a:t>i,j</a:t>
            </a:r>
            <a:r>
              <a:rPr lang="en-US" dirty="0">
                <a:ea typeface="+mn-lt"/>
                <a:cs typeface="+mn-lt"/>
              </a:rPr>
              <a:t>: True if the selected pocket is on the player's side</a:t>
            </a:r>
          </a:p>
          <a:p>
            <a:pPr marL="629920" lvl="1" indent="-305435"/>
            <a:r>
              <a:rPr lang="en-US" dirty="0" err="1">
                <a:ea typeface="+mn-lt"/>
                <a:cs typeface="+mn-lt"/>
              </a:rPr>
              <a:t>Y</a:t>
            </a:r>
            <a:r>
              <a:rPr lang="en-US" baseline="-25000" dirty="0" err="1">
                <a:ea typeface="+mn-lt"/>
                <a:cs typeface="+mn-lt"/>
              </a:rPr>
              <a:t>i,j</a:t>
            </a:r>
            <a:r>
              <a:rPr lang="en-US" dirty="0">
                <a:ea typeface="+mn-lt"/>
                <a:cs typeface="+mn-lt"/>
              </a:rPr>
              <a:t>: True if there are seeds in the selected pocket</a:t>
            </a:r>
          </a:p>
          <a:p>
            <a:pPr marL="305435" indent="-305435"/>
            <a:r>
              <a:rPr lang="en-US" dirty="0"/>
              <a:t>Collecting seeds</a:t>
            </a:r>
          </a:p>
          <a:p>
            <a:pPr marL="629920" lvl="1" indent="-305435"/>
            <a:r>
              <a:rPr lang="en-US" dirty="0"/>
              <a:t>C: True if the player collects the seeds from the opposing pocket</a:t>
            </a:r>
          </a:p>
          <a:p>
            <a:pPr marL="305435" indent="-305435"/>
            <a:r>
              <a:rPr lang="en-US" dirty="0"/>
              <a:t>Dropping seeds</a:t>
            </a:r>
          </a:p>
          <a:p>
            <a:pPr marL="629920" lvl="1" indent="-305435"/>
            <a:r>
              <a:rPr lang="en-US" dirty="0"/>
              <a:t>W: True if the current seed is in the player's store, False if the current seed is in the opponent's store</a:t>
            </a:r>
          </a:p>
          <a:p>
            <a:pPr marL="629920" lvl="1" indent="-305435"/>
            <a:r>
              <a:rPr lang="en-US" dirty="0"/>
              <a:t>P: True if the current seed is the final seed</a:t>
            </a:r>
          </a:p>
          <a:p>
            <a:pPr marL="629920" lvl="1" indent="-305435"/>
            <a:r>
              <a:rPr lang="en-US" dirty="0"/>
              <a:t>G: True if the player gets another turn</a:t>
            </a:r>
          </a:p>
          <a:p>
            <a:pPr marL="629920" lvl="1" indent="-305435"/>
            <a:r>
              <a:rPr lang="en-US" dirty="0"/>
              <a:t>D: True if the seed can be dropped </a:t>
            </a:r>
          </a:p>
        </p:txBody>
      </p:sp>
      <p:pic>
        <p:nvPicPr>
          <p:cNvPr id="5" name="Slide 3- 1:10">
            <a:hlinkClick r:id="" action="ppaction://media"/>
            <a:extLst>
              <a:ext uri="{FF2B5EF4-FFF2-40B4-BE49-F238E27FC236}">
                <a16:creationId xmlns:a16="http://schemas.microsoft.com/office/drawing/2014/main" id="{C18CD9B2-7B4E-DF05-62EC-F157BF3950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64208" y="1297970"/>
            <a:ext cx="730250" cy="730250"/>
          </a:xfrm>
          <a:prstGeom prst="rect">
            <a:avLst/>
          </a:prstGeom>
        </p:spPr>
      </p:pic>
    </p:spTree>
    <p:extLst>
      <p:ext uri="{BB962C8B-B14F-4D97-AF65-F5344CB8AC3E}">
        <p14:creationId xmlns:p14="http://schemas.microsoft.com/office/powerpoint/2010/main" val="693315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extLst>
    <p:ext uri="{6950BFC3-D8DA-4A85-94F7-54DA5524770B}">
      <p188:commentRel xmlns:p188="http://schemas.microsoft.com/office/powerpoint/2018/8/main" r:id="rId4"/>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0D5C2-D1E5-47A2-BD3E-BE04399A91F3}"/>
              </a:ext>
            </a:extLst>
          </p:cNvPr>
          <p:cNvSpPr>
            <a:spLocks noGrp="1"/>
          </p:cNvSpPr>
          <p:nvPr>
            <p:ph type="title"/>
          </p:nvPr>
        </p:nvSpPr>
        <p:spPr/>
        <p:txBody>
          <a:bodyPr/>
          <a:lstStyle/>
          <a:p>
            <a:r>
              <a:rPr lang="en-US"/>
              <a:t>Constraints</a:t>
            </a:r>
            <a:endParaRPr lang="en-CA"/>
          </a:p>
        </p:txBody>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a:xfrm>
            <a:off x="827291" y="2092496"/>
            <a:ext cx="11319899" cy="4115270"/>
          </a:xfrm>
        </p:spPr>
        <p:txBody>
          <a:bodyPr>
            <a:normAutofit lnSpcReduction="10000"/>
          </a:bodyPr>
          <a:lstStyle/>
          <a:p>
            <a:pPr marL="0" indent="0">
              <a:buNone/>
            </a:pPr>
            <a:endParaRPr lang="en-US"/>
          </a:p>
          <a:p>
            <a:pPr marL="305435" indent="-305435"/>
            <a:r>
              <a:rPr lang="en-US" dirty="0"/>
              <a:t>The starting pocket must be on the player's side and have seeds in it</a:t>
            </a:r>
          </a:p>
          <a:p>
            <a:pPr marL="629920" lvl="1" indent="-305435"/>
            <a:r>
              <a:rPr lang="en-US" dirty="0"/>
              <a:t>(</a:t>
            </a:r>
            <a:r>
              <a:rPr lang="en-US" dirty="0" err="1"/>
              <a:t>X</a:t>
            </a:r>
            <a:r>
              <a:rPr lang="en-US" baseline="-25000" dirty="0" err="1"/>
              <a:t>i,j</a:t>
            </a:r>
            <a:r>
              <a:rPr lang="en-US" baseline="-25000" dirty="0"/>
              <a:t> </a:t>
            </a:r>
            <a:r>
              <a:rPr lang="en-US" dirty="0">
                <a:ea typeface="+mn-lt"/>
                <a:cs typeface="+mn-lt"/>
              </a:rPr>
              <a:t>∧</a:t>
            </a:r>
            <a:r>
              <a:rPr lang="en-US" dirty="0"/>
              <a:t> </a:t>
            </a:r>
            <a:r>
              <a:rPr lang="en-US" dirty="0" err="1"/>
              <a:t>Y</a:t>
            </a:r>
            <a:r>
              <a:rPr lang="en-US" baseline="-25000" dirty="0" err="1"/>
              <a:t>i,j</a:t>
            </a:r>
            <a:r>
              <a:rPr lang="en-US" dirty="0"/>
              <a:t>)</a:t>
            </a:r>
          </a:p>
          <a:p>
            <a:pPr marL="305435" indent="-305435"/>
            <a:r>
              <a:rPr lang="en-US" dirty="0"/>
              <a:t>If the last seed lands on an empty pocket, then the player collects the seeds in the parallel pocket</a:t>
            </a:r>
          </a:p>
          <a:p>
            <a:pPr marL="629920" lvl="1" indent="-305435"/>
            <a:r>
              <a:rPr lang="en-US" dirty="0"/>
              <a:t>((</a:t>
            </a:r>
            <a:r>
              <a:rPr lang="en-US" dirty="0" err="1"/>
              <a:t>X</a:t>
            </a:r>
            <a:r>
              <a:rPr lang="en-US" baseline="-25000" dirty="0" err="1"/>
              <a:t>i,j</a:t>
            </a:r>
            <a:r>
              <a:rPr lang="en-US" dirty="0"/>
              <a:t> </a:t>
            </a:r>
            <a:r>
              <a:rPr lang="en-US" dirty="0">
                <a:ea typeface="+mn-lt"/>
                <a:cs typeface="+mn-lt"/>
              </a:rPr>
              <a:t>∧</a:t>
            </a:r>
            <a:r>
              <a:rPr lang="en-US" dirty="0"/>
              <a:t> </a:t>
            </a:r>
            <a:r>
              <a:rPr lang="en-US" dirty="0">
                <a:ea typeface="+mn-lt"/>
                <a:cs typeface="+mn-lt"/>
              </a:rPr>
              <a:t>¬</a:t>
            </a:r>
            <a:r>
              <a:rPr lang="en-US" dirty="0"/>
              <a:t>Y) </a:t>
            </a:r>
            <a:r>
              <a:rPr lang="en-US" dirty="0">
                <a:ea typeface="+mn-lt"/>
                <a:cs typeface="+mn-lt"/>
              </a:rPr>
              <a:t>→</a:t>
            </a:r>
            <a:r>
              <a:rPr lang="en-US" dirty="0"/>
              <a:t> C)</a:t>
            </a:r>
          </a:p>
          <a:p>
            <a:pPr marL="305435" indent="-305435"/>
            <a:r>
              <a:rPr lang="en-US" dirty="0"/>
              <a:t>A seed can only be placed in a pocket or the player's store</a:t>
            </a:r>
          </a:p>
          <a:p>
            <a:pPr marL="629920" lvl="1" indent="-305435"/>
            <a:r>
              <a:rPr lang="en-US" dirty="0"/>
              <a:t>W</a:t>
            </a:r>
            <a:r>
              <a:rPr lang="en-US" dirty="0">
                <a:ea typeface="+mn-lt"/>
                <a:cs typeface="+mn-lt"/>
              </a:rPr>
              <a:t> ∨</a:t>
            </a:r>
            <a:r>
              <a:rPr lang="en-US" dirty="0"/>
              <a:t> D</a:t>
            </a:r>
          </a:p>
          <a:p>
            <a:pPr marL="305435" indent="-305435"/>
            <a:r>
              <a:rPr lang="en-US" dirty="0"/>
              <a:t>Seeds can't be dropped in the opponent's store</a:t>
            </a:r>
          </a:p>
          <a:p>
            <a:pPr marL="629920" lvl="1" indent="-305435"/>
            <a:r>
              <a:rPr lang="en-US" dirty="0">
                <a:ea typeface="+mn-lt"/>
                <a:cs typeface="+mn-lt"/>
              </a:rPr>
              <a:t>¬</a:t>
            </a:r>
            <a:r>
              <a:rPr lang="en-US" dirty="0"/>
              <a:t>W</a:t>
            </a:r>
            <a:r>
              <a:rPr lang="en-US" dirty="0">
                <a:ea typeface="+mn-lt"/>
                <a:cs typeface="+mn-lt"/>
              </a:rPr>
              <a:t> →</a:t>
            </a:r>
            <a:r>
              <a:rPr lang="en-US" dirty="0"/>
              <a:t> </a:t>
            </a:r>
            <a:r>
              <a:rPr lang="en-US" dirty="0">
                <a:ea typeface="+mn-lt"/>
                <a:cs typeface="+mn-lt"/>
              </a:rPr>
              <a:t>¬</a:t>
            </a:r>
            <a:r>
              <a:rPr lang="en-US" dirty="0"/>
              <a:t>D </a:t>
            </a:r>
          </a:p>
          <a:p>
            <a:pPr marL="305435" indent="-305435"/>
            <a:r>
              <a:rPr lang="en-US" dirty="0">
                <a:ea typeface="+mn-lt"/>
                <a:cs typeface="+mn-lt"/>
              </a:rPr>
              <a:t>If the final seed lands in the player's store, they get another turn</a:t>
            </a:r>
          </a:p>
          <a:p>
            <a:pPr marL="629920" lvl="1" indent="-305435"/>
            <a:r>
              <a:rPr lang="en-US" dirty="0">
                <a:ea typeface="+mn-lt"/>
                <a:cs typeface="+mn-lt"/>
              </a:rPr>
              <a:t>G →(P∧W)</a:t>
            </a:r>
            <a:endParaRPr lang="en-US"/>
          </a:p>
          <a:p>
            <a:pPr marL="629920" lvl="1" indent="-305435"/>
            <a:endParaRPr lang="en-US"/>
          </a:p>
          <a:p>
            <a:pPr marL="324485" lvl="1" indent="0">
              <a:buNone/>
            </a:pPr>
            <a:endParaRPr lang="en-US"/>
          </a:p>
          <a:p>
            <a:pPr marL="305435" indent="-305435"/>
            <a:endParaRPr lang="en-CA"/>
          </a:p>
        </p:txBody>
      </p:sp>
      <p:pic>
        <p:nvPicPr>
          <p:cNvPr id="5" name="Slide 5-2:35">
            <a:hlinkClick r:id="" action="ppaction://media"/>
            <a:extLst>
              <a:ext uri="{FF2B5EF4-FFF2-40B4-BE49-F238E27FC236}">
                <a16:creationId xmlns:a16="http://schemas.microsoft.com/office/drawing/2014/main" id="{5D7F8E94-16A2-6ACD-2B2A-45B7A365A8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39468" y="1078912"/>
            <a:ext cx="730250" cy="730250"/>
          </a:xfrm>
          <a:prstGeom prst="rect">
            <a:avLst/>
          </a:prstGeom>
        </p:spPr>
      </p:pic>
    </p:spTree>
    <p:extLst>
      <p:ext uri="{BB962C8B-B14F-4D97-AF65-F5344CB8AC3E}">
        <p14:creationId xmlns:p14="http://schemas.microsoft.com/office/powerpoint/2010/main" val="27989741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extLst>
    <p:ext uri="{6950BFC3-D8DA-4A85-94F7-54DA5524770B}">
      <p188:commentRel xmlns:p188="http://schemas.microsoft.com/office/powerpoint/2018/8/main" r:id="rId4"/>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0BBE8D8C-B58D-4CCB-945C-B97A3ED94261}"/>
              </a:ext>
            </a:extLst>
          </p:cNvPr>
          <p:cNvSpPr>
            <a:spLocks noGrp="1"/>
          </p:cNvSpPr>
          <p:nvPr>
            <p:ph type="title"/>
          </p:nvPr>
        </p:nvSpPr>
        <p:spPr>
          <a:xfrm>
            <a:off x="783771" y="1066800"/>
            <a:ext cx="5727760" cy="4724400"/>
          </a:xfrm>
        </p:spPr>
        <p:txBody>
          <a:bodyPr vert="horz" lIns="91440" tIns="45720" rIns="91440" bIns="45720" rtlCol="0" anchor="ctr">
            <a:normAutofit/>
          </a:bodyPr>
          <a:lstStyle/>
          <a:p>
            <a:pPr algn="r"/>
            <a:r>
              <a:rPr lang="en-US" sz="6600" b="0" kern="1200" cap="all">
                <a:solidFill>
                  <a:srgbClr val="FFFFFF">
                    <a:alpha val="90000"/>
                  </a:srgbClr>
                </a:solidFill>
                <a:latin typeface="+mj-lt"/>
                <a:ea typeface="+mj-ea"/>
                <a:cs typeface="+mj-cs"/>
              </a:rPr>
              <a:t>End</a:t>
            </a:r>
          </a:p>
        </p:txBody>
      </p:sp>
      <p:sp>
        <p:nvSpPr>
          <p:cNvPr id="22" name="Rectangle 21">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65339708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AnalogousFromLightSeed_2SEEDS">
      <a:dk1>
        <a:srgbClr val="000000"/>
      </a:dk1>
      <a:lt1>
        <a:srgbClr val="FFFFFF"/>
      </a:lt1>
      <a:dk2>
        <a:srgbClr val="412724"/>
      </a:dk2>
      <a:lt2>
        <a:srgbClr val="E8E4E2"/>
      </a:lt2>
      <a:accent1>
        <a:srgbClr val="7FA5BA"/>
      </a:accent1>
      <a:accent2>
        <a:srgbClr val="80A9A6"/>
      </a:accent2>
      <a:accent3>
        <a:srgbClr val="96A2C6"/>
      </a:accent3>
      <a:accent4>
        <a:srgbClr val="BA857F"/>
      </a:accent4>
      <a:accent5>
        <a:srgbClr val="B99C7E"/>
      </a:accent5>
      <a:accent6>
        <a:srgbClr val="A7A372"/>
      </a:accent6>
      <a:hlink>
        <a:srgbClr val="A7765D"/>
      </a:hlink>
      <a:folHlink>
        <a:srgbClr val="7F7F7F"/>
      </a:folHlink>
    </a:clrScheme>
    <a:fontScheme name="Dividend">
      <a:majorFont>
        <a:latin typeface="Century School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6</Slides>
  <Notes>0</Notes>
  <HiddenSlides>0</HiddenSlide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DividendVTI</vt:lpstr>
      <vt:lpstr>Group 14: Mancala Logic Model</vt:lpstr>
      <vt:lpstr>Summary</vt:lpstr>
      <vt:lpstr>Our model</vt:lpstr>
      <vt:lpstr>Propositions</vt:lpstr>
      <vt:lpstr>Constraints</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ID}: {Project Title}</dc:title>
  <dc:creator>Christian Muise</dc:creator>
  <cp:revision>59</cp:revision>
  <dcterms:created xsi:type="dcterms:W3CDTF">2020-08-25T19:16:42Z</dcterms:created>
  <dcterms:modified xsi:type="dcterms:W3CDTF">2022-09-30T19:11:18Z</dcterms:modified>
</cp:coreProperties>
</file>

<file path=docProps/thumbnail.jpeg>
</file>